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hyperlink" Target="https://boyscouttrail.com/boy-scouts/scout-oath.asp#:~:text=Oath%3A%20A%20solemn%2C%20formal%20declaration,mentally%20awake%2C%20and%20morally%20straight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hyperlink" Target="http://usscouts.org/advance/boyscout/bslaw.asp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2D2E1-7546-4105-BC95-4D6D890B03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/>
          <a:lstStyle/>
          <a:p>
            <a:r>
              <a:rPr lang="en-US" dirty="0"/>
              <a:t>Cub Scout Bobcat Requirements</a:t>
            </a:r>
          </a:p>
        </p:txBody>
      </p:sp>
    </p:spTree>
    <p:extLst>
      <p:ext uri="{BB962C8B-B14F-4D97-AF65-F5344CB8AC3E}">
        <p14:creationId xmlns:p14="http://schemas.microsoft.com/office/powerpoint/2010/main" val="651314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10389-55F3-4739-A4BB-966AC13A4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1978A1-3ECE-443E-BB1C-B8EE7AA02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Say the Cub Scout motto. Tell what it means.</a:t>
            </a:r>
          </a:p>
          <a:p>
            <a:r>
              <a:rPr lang="en-US" dirty="0"/>
              <a:t>Show the Cub Scout Sign. Tell what it means.</a:t>
            </a:r>
          </a:p>
          <a:p>
            <a:r>
              <a:rPr lang="en-US" dirty="0"/>
              <a:t>Show the Cub Scout salute. Tell what it means.</a:t>
            </a:r>
          </a:p>
          <a:p>
            <a:r>
              <a:rPr lang="en-US" dirty="0"/>
              <a:t>Show the Cub Scout handshake. Tell what it means.</a:t>
            </a:r>
          </a:p>
          <a:p>
            <a:r>
              <a:rPr lang="en-US" dirty="0"/>
              <a:t>Learn and say the Scout Oath</a:t>
            </a:r>
          </a:p>
          <a:p>
            <a:r>
              <a:rPr lang="en-US" dirty="0"/>
              <a:t>Learn and say the Scout Law</a:t>
            </a:r>
          </a:p>
          <a:p>
            <a:r>
              <a:rPr lang="en-US" dirty="0"/>
              <a:t>With parents complete exercises in pamphlet </a:t>
            </a:r>
            <a:r>
              <a:rPr lang="en-US" i="1" dirty="0"/>
              <a:t>How to Protect Your Children from Abuse: A Parent’s Guide – Bobcat 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832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17341052-73F2-435C-A1F0-70961D11B4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ub Scout motto, sign, salute and handshake won't change - Bryan on Scouting">
            <a:extLst>
              <a:ext uri="{FF2B5EF4-FFF2-40B4-BE49-F238E27FC236}">
                <a16:creationId xmlns:a16="http://schemas.microsoft.com/office/drawing/2014/main" id="{C09D617C-08DC-44FA-ABC7-E4EBC6087D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15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666" b="-1"/>
          <a:stretch/>
        </p:blipFill>
        <p:spPr bwMode="auto">
          <a:xfrm>
            <a:off x="-3177" y="1293697"/>
            <a:ext cx="12192000" cy="6317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A4D2D0F6-68B7-4A2F-B80D-B3AAC1F4D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A0BCEF11-98AA-4EF8-91CF-8146F64793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772B51-0359-40AF-9F80-94D72FDAB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r>
              <a:rPr lang="en-US" dirty="0"/>
              <a:t>Cub Scout Motto</a:t>
            </a:r>
          </a:p>
        </p:txBody>
      </p:sp>
      <p:pic>
        <p:nvPicPr>
          <p:cNvPr id="77" name="Picture 76">
            <a:extLst>
              <a:ext uri="{FF2B5EF4-FFF2-40B4-BE49-F238E27FC236}">
                <a16:creationId xmlns:a16="http://schemas.microsoft.com/office/drawing/2014/main" id="{DB816C00-E2A2-4A28-A8CB-2E9E10E9F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79" name="Rectangle 78">
            <a:extLst>
              <a:ext uri="{FF2B5EF4-FFF2-40B4-BE49-F238E27FC236}">
                <a16:creationId xmlns:a16="http://schemas.microsoft.com/office/drawing/2014/main" id="{B2892C6A-FAAA-49A9-B836-6ECC4D48D7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DC01A-41FA-4159-A710-D381C7B9D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395060"/>
          </a:xfrm>
        </p:spPr>
        <p:txBody>
          <a:bodyPr anchor="ctr">
            <a:normAutofit/>
          </a:bodyPr>
          <a:lstStyle/>
          <a:p>
            <a:r>
              <a:rPr lang="en-US" sz="2000"/>
              <a:t>“Do Your Best”</a:t>
            </a:r>
          </a:p>
          <a:p>
            <a:r>
              <a:rPr lang="en-US" sz="2000"/>
              <a:t>What do you think do your best means?</a:t>
            </a:r>
          </a:p>
        </p:txBody>
      </p:sp>
    </p:spTree>
    <p:extLst>
      <p:ext uri="{BB962C8B-B14F-4D97-AF65-F5344CB8AC3E}">
        <p14:creationId xmlns:p14="http://schemas.microsoft.com/office/powerpoint/2010/main" val="600866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B2755-1EA7-4DF7-B680-5E19C179F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r>
              <a:rPr lang="en-US" dirty="0"/>
              <a:t>Cub Scout 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63E36-A878-4EEA-9EAB-25257BAECF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7672" y="2336873"/>
            <a:ext cx="6516509" cy="3599316"/>
          </a:xfrm>
        </p:spPr>
        <p:txBody>
          <a:bodyPr>
            <a:normAutofit/>
          </a:bodyPr>
          <a:lstStyle/>
          <a:p>
            <a:r>
              <a:rPr lang="en-US" sz="1700"/>
              <a:t>2 fingers raised in the air</a:t>
            </a:r>
          </a:p>
          <a:p>
            <a:r>
              <a:rPr lang="en-US" sz="1700"/>
              <a:t>Stands for the Scout Oath and the Scout Law</a:t>
            </a:r>
          </a:p>
          <a:p>
            <a:r>
              <a:rPr lang="en-US" sz="1700"/>
              <a:t>Look’s like wolf’s ears ready to listen to Akela</a:t>
            </a:r>
          </a:p>
          <a:p>
            <a:pPr lvl="1"/>
            <a:r>
              <a:rPr lang="en-US" sz="1700"/>
              <a:t>Akela is based off Rudyard Kipling’s “The Jungle Book”</a:t>
            </a:r>
          </a:p>
          <a:p>
            <a:pPr lvl="1"/>
            <a:r>
              <a:rPr lang="en-US" sz="1700"/>
              <a:t>Symbol of wisdom, authority, and leadership</a:t>
            </a:r>
          </a:p>
          <a:p>
            <a:pPr lvl="1"/>
            <a:r>
              <a:rPr lang="en-US" sz="1700"/>
              <a:t>Akela is anyone who acts as a leader to a Scout (Cubmaster, Den Leader, parent, teacher)</a:t>
            </a:r>
          </a:p>
          <a:p>
            <a:r>
              <a:rPr lang="en-US" sz="1700"/>
              <a:t>Give the Cub Scout Sign when you say the Scout Oath or Scout Law</a:t>
            </a:r>
          </a:p>
        </p:txBody>
      </p:sp>
      <p:pic>
        <p:nvPicPr>
          <p:cNvPr id="1028" name="Picture 4" descr="Learning The Basics: Promise, Law of the Pack, motto, hand sign, hand  shake, salute, colors, and the advancement trail... - Cub Scout Pack 89 of  Bar Harbor, ME">
            <a:extLst>
              <a:ext uri="{FF2B5EF4-FFF2-40B4-BE49-F238E27FC236}">
                <a16:creationId xmlns:a16="http://schemas.microsoft.com/office/drawing/2014/main" id="{BE357BBB-618C-4DBC-BD1B-245DDAF526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" r="-3" b="28894"/>
          <a:stretch/>
        </p:blipFill>
        <p:spPr bwMode="auto">
          <a:xfrm>
            <a:off x="794325" y="2336872"/>
            <a:ext cx="2692907" cy="3598789"/>
          </a:xfrm>
          <a:prstGeom prst="rect">
            <a:avLst/>
          </a:prstGeo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97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72D6D-D338-490D-AF92-6E296BF72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r>
              <a:rPr lang="en-US" dirty="0"/>
              <a:t>Cub Scout Salute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9E862-965C-4685-93C1-2D7CE7AF7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2" y="2336873"/>
            <a:ext cx="6933458" cy="3599316"/>
          </a:xfrm>
        </p:spPr>
        <p:txBody>
          <a:bodyPr>
            <a:normAutofit/>
          </a:bodyPr>
          <a:lstStyle/>
          <a:p>
            <a:r>
              <a:rPr lang="en-US" sz="2000" dirty="0"/>
              <a:t>2 fingers on right hand pointing out straight and close together</a:t>
            </a:r>
          </a:p>
          <a:p>
            <a:r>
              <a:rPr lang="en-US" sz="2000" dirty="0"/>
              <a:t>Touching eyebrow or brim of hat</a:t>
            </a:r>
          </a:p>
          <a:p>
            <a:r>
              <a:rPr lang="en-US" sz="2000" dirty="0"/>
              <a:t>A salute is a way of showing respect</a:t>
            </a:r>
          </a:p>
          <a:p>
            <a:pPr lvl="1"/>
            <a:r>
              <a:rPr lang="en-US" sz="1600" dirty="0"/>
              <a:t>When saluting a leader (either adult or scout) you show him or her that you respect their position</a:t>
            </a:r>
          </a:p>
          <a:p>
            <a:pPr lvl="1"/>
            <a:r>
              <a:rPr lang="en-US" sz="1600" dirty="0"/>
              <a:t>When saluting the flag you show that you are proud of your country</a:t>
            </a:r>
          </a:p>
          <a:p>
            <a:r>
              <a:rPr lang="en-US" sz="2000" dirty="0"/>
              <a:t>Should only salute if in uniform</a:t>
            </a:r>
          </a:p>
        </p:txBody>
      </p:sp>
      <p:pic>
        <p:nvPicPr>
          <p:cNvPr id="3074" name="Picture 2" descr="CUB SCOUT PACK 134 | SANTA ROSA, CALIFORNIA">
            <a:extLst>
              <a:ext uri="{FF2B5EF4-FFF2-40B4-BE49-F238E27FC236}">
                <a16:creationId xmlns:a16="http://schemas.microsoft.com/office/drawing/2014/main" id="{E542310A-476B-4CE8-8578-FCDD5046AA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80221" y="2336873"/>
            <a:ext cx="3620807" cy="3598863"/>
          </a:xfrm>
          <a:prstGeom prst="rect">
            <a:avLst/>
          </a:prstGeo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9322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E54C8-0204-4A5D-9748-4E9C57A94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Cub Scout Handshake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E2A73-A203-4696-B6BF-675001033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0" y="2115684"/>
            <a:ext cx="9613861" cy="3599316"/>
          </a:xfrm>
        </p:spPr>
        <p:txBody>
          <a:bodyPr/>
          <a:lstStyle/>
          <a:p>
            <a:r>
              <a:rPr lang="en-US" dirty="0"/>
              <a:t>Using right hand place first two fingers along inside of other leader or scouts wrists</a:t>
            </a:r>
          </a:p>
          <a:p>
            <a:r>
              <a:rPr lang="en-US" dirty="0"/>
              <a:t>This means that you help each other remember and obey the Scout Oath and Scout Law</a:t>
            </a:r>
          </a:p>
        </p:txBody>
      </p:sp>
      <p:pic>
        <p:nvPicPr>
          <p:cNvPr id="4098" name="Picture 2" descr="Pin on Scouts">
            <a:extLst>
              <a:ext uri="{FF2B5EF4-FFF2-40B4-BE49-F238E27FC236}">
                <a16:creationId xmlns:a16="http://schemas.microsoft.com/office/drawing/2014/main" id="{01661588-431F-4270-BA5A-D8121AA9DB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3975" y="4695825"/>
            <a:ext cx="3657600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8517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C610D2AE-07EF-436A-9755-AA8DF4B93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6CACDD17-9043-46DF-882D-420365B79C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CF2D8AD5-434A-4C0E-9F5B-C1AFD645F3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4959094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E29BF5-6ECE-427F-891F-F9FB3232C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4136123" cy="1080938"/>
          </a:xfrm>
        </p:spPr>
        <p:txBody>
          <a:bodyPr>
            <a:normAutofit/>
          </a:bodyPr>
          <a:lstStyle/>
          <a:p>
            <a:r>
              <a:rPr lang="en-US" sz="2400"/>
              <a:t>Scout Oath</a:t>
            </a:r>
          </a:p>
        </p:txBody>
      </p:sp>
      <p:pic>
        <p:nvPicPr>
          <p:cNvPr id="77" name="Picture 76">
            <a:extLst>
              <a:ext uri="{FF2B5EF4-FFF2-40B4-BE49-F238E27FC236}">
                <a16:creationId xmlns:a16="http://schemas.microsoft.com/office/drawing/2014/main" id="{E92B246D-47CC-40F8-8DE7-B65D409E9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1"/>
            <a:ext cx="4956048" cy="199787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774C1-A624-4CA5-A2C6-582169399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4136123" cy="3599316"/>
          </a:xfrm>
        </p:spPr>
        <p:txBody>
          <a:bodyPr>
            <a:normAutofit/>
          </a:bodyPr>
          <a:lstStyle/>
          <a:p>
            <a:r>
              <a:rPr lang="en-US" sz="1800" dirty="0"/>
              <a:t>A solemn, formal declaration or promise to fulfill a pledge, often calling on God as witness</a:t>
            </a:r>
          </a:p>
          <a:p>
            <a:r>
              <a:rPr lang="en-US" sz="1800" dirty="0"/>
              <a:t>Said before every opening flag ceremony at Den and Pack meetings</a:t>
            </a:r>
          </a:p>
          <a:p>
            <a:r>
              <a:rPr lang="en-US" sz="1800" dirty="0">
                <a:solidFill>
                  <a:srgbClr val="00B0F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https://boyscouttrail.com/boy-scouts/scout-oath.asp#:~:text=Oath%3A%20A%20solemn%2C%20formal%20declaration,mentally%20awake%2C%20and%20morally%20straight</a:t>
            </a:r>
            <a:r>
              <a:rPr lang="en-US" sz="1800" dirty="0">
                <a:solidFill>
                  <a:srgbClr val="00B0F0"/>
                </a:solidFill>
              </a:rPr>
              <a:t>.</a:t>
            </a:r>
          </a:p>
        </p:txBody>
      </p:sp>
      <p:pic>
        <p:nvPicPr>
          <p:cNvPr id="5122" name="Picture 2" descr="Cub Scouts Poster Set | Boy Scouts Of America">
            <a:extLst>
              <a:ext uri="{FF2B5EF4-FFF2-40B4-BE49-F238E27FC236}">
                <a16:creationId xmlns:a16="http://schemas.microsoft.com/office/drawing/2014/main" id="{5974BE03-1BC0-4C13-8ADC-9DB6CEB920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17527" y="609600"/>
            <a:ext cx="4220260" cy="5608320"/>
          </a:xfrm>
          <a:prstGeom prst="rect">
            <a:avLst/>
          </a:prstGeo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8384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Picture 70">
            <a:extLst>
              <a:ext uri="{FF2B5EF4-FFF2-40B4-BE49-F238E27FC236}">
                <a16:creationId xmlns:a16="http://schemas.microsoft.com/office/drawing/2014/main" id="{D8DF5C3E-BDAB-40E6-A40B-8C05D8CD3F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F78925"/>
              </a:gs>
              <a:gs pos="50000">
                <a:srgbClr val="D54209"/>
              </a:gs>
              <a:gs pos="100000">
                <a:srgbClr val="8D0000"/>
              </a:gs>
            </a:gsLst>
            <a:lin ang="2520000" scaled="0"/>
          </a:gradFill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9D90C31A-86E3-472B-B929-496667598E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9DD3589A-DB65-424B-ACF1-5C8155F1C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9F784D76-D302-4160-A2D4-C2F4AB76D4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6412862" cy="1368198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FE5B4C-C74E-40EB-A6C9-E90DEB5F1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5584677" cy="108093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Scout Law</a:t>
            </a:r>
          </a:p>
        </p:txBody>
      </p:sp>
      <p:pic>
        <p:nvPicPr>
          <p:cNvPr id="79" name="Picture 78">
            <a:extLst>
              <a:ext uri="{FF2B5EF4-FFF2-40B4-BE49-F238E27FC236}">
                <a16:creationId xmlns:a16="http://schemas.microsoft.com/office/drawing/2014/main" id="{608D9710-1A5F-4D24-B654-F2081DE601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1"/>
            <a:ext cx="6409944" cy="25839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037BD8-6853-4ED4-B660-489BE6C28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5104843" cy="3599316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FFFFFF"/>
                </a:solidFill>
              </a:rPr>
              <a:t>12 points to Scout Law</a:t>
            </a:r>
          </a:p>
          <a:p>
            <a:r>
              <a:rPr lang="en-US" sz="2000" dirty="0">
                <a:solidFill>
                  <a:srgbClr val="FFFFFF"/>
                </a:solidFill>
              </a:rPr>
              <a:t>Characteristics that every scout should follow</a:t>
            </a:r>
          </a:p>
          <a:p>
            <a:r>
              <a:rPr lang="en-US" sz="2000" dirty="0">
                <a:solidFill>
                  <a:srgbClr val="00B0F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http://usscouts.org/advance/boyscout/bslaw.asp</a:t>
            </a:r>
            <a:endParaRPr lang="en-US" sz="2000" dirty="0">
              <a:solidFill>
                <a:srgbClr val="00B0F0"/>
              </a:solidFill>
            </a:endParaRPr>
          </a:p>
        </p:txBody>
      </p:sp>
      <p:sp useBgFill="1">
        <p:nvSpPr>
          <p:cNvPr id="81" name="Rectangle 80">
            <a:extLst>
              <a:ext uri="{FF2B5EF4-FFF2-40B4-BE49-F238E27FC236}">
                <a16:creationId xmlns:a16="http://schemas.microsoft.com/office/drawing/2014/main" id="{2B57E7D2-A94B-4A8D-B58F-D3E30C235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3163" y="642795"/>
            <a:ext cx="4812406" cy="5575125"/>
          </a:xfrm>
          <a:prstGeom prst="rect">
            <a:avLst/>
          </a:prstGeom>
          <a:ln>
            <a:noFill/>
          </a:ln>
          <a:effectLst>
            <a:outerShdw blurRad="76200" dist="63500" dir="5040000" algn="t" rotWithShape="0">
              <a:prstClr val="black">
                <a:alpha val="4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 descr="Pin on Scouts">
            <a:extLst>
              <a:ext uri="{FF2B5EF4-FFF2-40B4-BE49-F238E27FC236}">
                <a16:creationId xmlns:a16="http://schemas.microsoft.com/office/drawing/2014/main" id="{7F561B1C-C52B-43E6-AB85-4A196CA818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30733" y="955591"/>
            <a:ext cx="3204818" cy="4940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55256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37372-2877-4A5C-9EEC-2F9B4424E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AF839-5E4C-4C74-B0A9-EE87652F4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Cub Scout Motto – “Do Your Best”</a:t>
            </a:r>
          </a:p>
          <a:p>
            <a:r>
              <a:rPr lang="en-US" dirty="0"/>
              <a:t>Cub Scout Sign</a:t>
            </a:r>
          </a:p>
          <a:p>
            <a:r>
              <a:rPr lang="en-US" dirty="0"/>
              <a:t>Cub Scout Salute</a:t>
            </a:r>
          </a:p>
          <a:p>
            <a:r>
              <a:rPr lang="en-US" dirty="0"/>
              <a:t>Cub Scout Handshake</a:t>
            </a:r>
          </a:p>
          <a:p>
            <a:r>
              <a:rPr lang="en-US" dirty="0"/>
              <a:t>Scout Oath</a:t>
            </a:r>
          </a:p>
          <a:p>
            <a:r>
              <a:rPr lang="en-US" dirty="0"/>
              <a:t>Scout Law</a:t>
            </a:r>
          </a:p>
          <a:p>
            <a:r>
              <a:rPr lang="en-US" dirty="0"/>
              <a:t>Complete exercises in pamphlet with your parents</a:t>
            </a:r>
          </a:p>
        </p:txBody>
      </p:sp>
    </p:spTree>
    <p:extLst>
      <p:ext uri="{BB962C8B-B14F-4D97-AF65-F5344CB8AC3E}">
        <p14:creationId xmlns:p14="http://schemas.microsoft.com/office/powerpoint/2010/main" val="416708906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80C87500F34345A0A6B507D4B1F18D" ma:contentTypeVersion="8" ma:contentTypeDescription="Create a new document." ma:contentTypeScope="" ma:versionID="66e65d6c54792c51a5ae51c24be96cb6">
  <xsd:schema xmlns:xsd="http://www.w3.org/2001/XMLSchema" xmlns:xs="http://www.w3.org/2001/XMLSchema" xmlns:p="http://schemas.microsoft.com/office/2006/metadata/properties" xmlns:ns3="e3778d88-c4a6-4b02-ac06-c4f5646fe8f3" targetNamespace="http://schemas.microsoft.com/office/2006/metadata/properties" ma:root="true" ma:fieldsID="00c15746cb7ac7742831816c85683266" ns3:_="">
    <xsd:import namespace="e3778d88-c4a6-4b02-ac06-c4f5646fe8f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778d88-c4a6-4b02-ac06-c4f5646fe8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27A9D3D-FA7A-448B-96E6-A5AFAB25A8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778d88-c4a6-4b02-ac06-c4f5646fe8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F5EADD1-FB48-4C96-A333-DA2B365E83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38D01A7-A819-4E38-8C7C-43B9EC3BEB6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408</Words>
  <Application>Microsoft Office PowerPoint</Application>
  <PresentationFormat>Widescreen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Trebuchet MS</vt:lpstr>
      <vt:lpstr>Berlin</vt:lpstr>
      <vt:lpstr>Cub Scout Bobcat Requirements</vt:lpstr>
      <vt:lpstr>Requirements</vt:lpstr>
      <vt:lpstr>Cub Scout Motto</vt:lpstr>
      <vt:lpstr>Cub Scout Sign</vt:lpstr>
      <vt:lpstr>Cub Scout Salute</vt:lpstr>
      <vt:lpstr>Cub Scout Handshake</vt:lpstr>
      <vt:lpstr>Scout Oath</vt:lpstr>
      <vt:lpstr>Scout Law</vt:lpstr>
      <vt:lpstr>Learning Recap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Cub Scout Bobcat Requirements</dc:title>
  <dc:creator>Bryan Eccleston</dc:creator>
  <cp:lastModifiedBy>Bryan Eccleston</cp:lastModifiedBy>
  <cp:revision>2</cp:revision>
  <dcterms:created xsi:type="dcterms:W3CDTF">2020-10-08T19:02:57Z</dcterms:created>
  <dcterms:modified xsi:type="dcterms:W3CDTF">2020-10-08T19:09:26Z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0x0101003880C87500F34345A0A6B507D4B1F18D</vt:lpwstr>
  </property>
</Properties>
</file>